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60" r:id="rId5"/>
    <p:sldId id="258" r:id="rId6"/>
    <p:sldId id="272" r:id="rId7"/>
    <p:sldId id="271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5.6.2014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5.6.2014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Sociální oblast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Rozdělovat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Přístup zdola nahoru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Implementace Integrované strategie území </a:t>
            </a:r>
            <a:endParaRPr lang="cs-CZ" sz="3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 Dohodě o partnerství pro období 2014 – 2020 v dubnu schválené vládou je pro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vyčleněno minimálně 20 mld. Kč – částka stoupá</a:t>
            </a:r>
          </a:p>
          <a:p>
            <a:pPr>
              <a:lnSpc>
                <a:spcPct val="150000"/>
              </a:lnSpc>
            </a:pP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budou rozdělovat dotace z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OP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Zaměstnanost a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IROP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381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	Závěry analytické části SCLLD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Vysoká nezaměstnanost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Vysoký podíl osob se základním vzděláním nebo bez vzdělání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Nedostatečná kapacita mateřských škol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Nedostatečná kapacita </a:t>
            </a:r>
            <a:r>
              <a:rPr lang="cs-CZ" dirty="0" err="1" smtClean="0">
                <a:latin typeface="Cambria Math" pitchFamily="18" charset="0"/>
                <a:ea typeface="Cambria Math" pitchFamily="18" charset="0"/>
              </a:rPr>
              <a:t>nízkoprahových</a:t>
            </a:r>
            <a:r>
              <a:rPr lang="cs-CZ" dirty="0" smtClean="0">
                <a:latin typeface="Cambria Math" pitchFamily="18" charset="0"/>
                <a:ea typeface="Cambria Math" pitchFamily="18" charset="0"/>
              </a:rPr>
              <a:t> zařízení pro cílovou skupinu 15 – 26 let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Sociálně vyloučené lokality ve </a:t>
            </a:r>
            <a:r>
              <a:rPr lang="cs-CZ" dirty="0" err="1" smtClean="0">
                <a:latin typeface="Cambria Math" pitchFamily="18" charset="0"/>
                <a:ea typeface="Cambria Math" pitchFamily="18" charset="0"/>
              </a:rPr>
              <a:t>Štětí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Nedostupnost pobytových zařízení pro seniory 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Nedostatek služeb pro pacienty s psychiatrickou diagnózou</a:t>
            </a:r>
          </a:p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Nedostupnost služeb pro drogově závislé</a:t>
            </a: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49817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968552"/>
          </a:xfrm>
        </p:spPr>
        <p:txBody>
          <a:bodyPr>
            <a:normAutofit fontScale="92500" lnSpcReduction="20000"/>
          </a:bodyPr>
          <a:lstStyle/>
          <a:p>
            <a:pPr marL="914400" lvl="2" indent="-514350"/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Chybí služby pro děti s mentálním postižením</a:t>
            </a:r>
          </a:p>
          <a:p>
            <a:pPr marL="914400" lvl="2" indent="-514350"/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Chybí noclehárna pro bezdomovce</a:t>
            </a:r>
          </a:p>
          <a:p>
            <a:pPr marL="914400" lvl="2" indent="-514350"/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Chybí 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stacionář pro rodiče s dětmi s 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postižením</a:t>
            </a:r>
          </a:p>
          <a:p>
            <a:pPr marL="914400" lvl="2" indent="-514350"/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Chybí 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zde služba pro děti odcházející z dětských 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domovů</a:t>
            </a:r>
          </a:p>
          <a:p>
            <a:pPr marL="914400" lvl="2" indent="-514350"/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Pouze 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jeden dětský psycholog, nefunguje zde školní psycholog či </a:t>
            </a:r>
            <a:r>
              <a:rPr lang="cs-CZ" sz="2800" dirty="0" err="1" smtClean="0">
                <a:latin typeface="Cambria Math" pitchFamily="18" charset="0"/>
                <a:ea typeface="Cambria Math" pitchFamily="18" charset="0"/>
              </a:rPr>
              <a:t>mediátor</a:t>
            </a:r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buNone/>
            </a:pPr>
            <a:r>
              <a:rPr lang="cs-CZ" dirty="0" smtClean="0">
                <a:latin typeface="Cambria Math" pitchFamily="18" charset="0"/>
                <a:ea typeface="Cambria Math" pitchFamily="18" charset="0"/>
              </a:rPr>
              <a:t>			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IROP = podpora investic do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 fontScale="85000" lnSpcReduction="20000"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sociálních služeb 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komunitní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péče;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err="1" smtClean="0">
                <a:latin typeface="Cambria Math" pitchFamily="18" charset="0"/>
                <a:ea typeface="Cambria Math" pitchFamily="18" charset="0"/>
              </a:rPr>
              <a:t>deinstitucionalizované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péče;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terénní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, ambulantní a nízkokapacitní pobytové formy sociálních, zdravotních a návazných služeb pro osoby sociálně vyloučené či sociálním vyloučením ohrožené;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zvyšování kvality a kapacity komunitních sociálních služeb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sociálního </a:t>
            </a:r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bydlení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vytvoření zařízení pro krizový pobyt sociálně vyloučených osob a rodin;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podpora pořízení bytů a bytových domů pro sociální bydlení;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infrastruktura komunitních center za účelem sociálního začleňování a zvýšení uplatnitelnosti na trhu práce. </a:t>
            </a:r>
            <a:endParaRPr lang="cs-CZ" sz="21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sociálních podniků </a:t>
            </a:r>
            <a:endParaRPr lang="cs-CZ" sz="25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dravotnické služby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Následná péče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Psychiatrická péče</a:t>
            </a:r>
          </a:p>
          <a:p>
            <a:pPr marL="1314450" lvl="2" indent="-514350">
              <a:buFont typeface="+mj-lt"/>
              <a:buAutoNum type="arabicPeriod"/>
            </a:pPr>
            <a:endParaRPr lang="cs-CZ" sz="21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>
              <a:buFont typeface="+mj-lt"/>
              <a:buAutoNum type="arabicPeriod"/>
            </a:pP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OP Zaměstnanost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 fontScale="85000" lnSpcReduction="20000"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vytváření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nových pracovních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míst na lokální úrovni;</a:t>
            </a: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Podpora spolupráce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aktérů na místní úrovni při řešení lokální nezaměstnanosti,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zjišťování potřeb lokálních zaměstnavatelů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a vytváření podmínek pro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vznik a rozvoj sociálních podniků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Vzdělávání venkovského obyvatelstva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v oblastech relevantních pro zvýšení lokální zaměstnanosti a poradenství pro získání zaměstnání;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sociálního začleňování osob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sociálně vyloučených či sociálním vyloučením ohrožených prostřednictvím aktivit zaměřených na prevenci sociálního vyloučení osob, služeb poskytovaných terénní a ambulantní formou, podpora komunitní sociální práce;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Vznik a rozvoj specifických nástrojů k prevenci a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řešení problémů v sociálně vyloučených lokalitách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(zohledňující rovněž kriminalitu a veřejný pořádek) s využitím znalosti lokálního prostředí;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</a:t>
            </a:r>
            <a:r>
              <a:rPr lang="cs-CZ" sz="2400" b="1" dirty="0" err="1" smtClean="0">
                <a:latin typeface="Cambria Math" pitchFamily="18" charset="0"/>
                <a:ea typeface="Cambria Math" pitchFamily="18" charset="0"/>
              </a:rPr>
              <a:t>prorodinných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 opatření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obcí a dalších aktérů na místní úrovni;</a:t>
            </a:r>
          </a:p>
          <a:p>
            <a:pPr marL="1314450" lvl="2" indent="-514350">
              <a:buNone/>
            </a:pP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Děkujeme</a:t>
            </a: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600" b="1" dirty="0" smtClean="0">
              <a:latin typeface="Cambria Math" pitchFamily="18" charset="0"/>
              <a:ea typeface="Cambria Math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364</Words>
  <Application>Microsoft Office PowerPoint</Application>
  <PresentationFormat>Předvádění na obrazovce (4:3)</PresentationFormat>
  <Paragraphs>76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Strategie komunitně vedeného místního rozvoje MAS Podřipsko </vt:lpstr>
      <vt:lpstr>Místní akční skupina Podřipsko</vt:lpstr>
      <vt:lpstr> Závěry analytické části SCLLD</vt:lpstr>
      <vt:lpstr>Závěry analytické části SCLLD</vt:lpstr>
      <vt:lpstr>IROP = podpora investic do</vt:lpstr>
      <vt:lpstr>OP Zaměstnanost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50</cp:revision>
  <dcterms:created xsi:type="dcterms:W3CDTF">2012-03-20T16:05:37Z</dcterms:created>
  <dcterms:modified xsi:type="dcterms:W3CDTF">2014-06-05T07:03:42Z</dcterms:modified>
</cp:coreProperties>
</file>